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" name="Google Shape;4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72c11b0bd6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g372c11b0bd6_8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" name="Google Shape;5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72c11b0bd6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g372c11b0bd6_1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" name="Google Shape;5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72c11b0bd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" name="Google Shape;61;g372c11b0bd6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" name="Google Shape;7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" name="Google Shape;8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" type="body"/>
          </p:nvPr>
        </p:nvSpPr>
        <p:spPr>
          <a:xfrm>
            <a:off x="7671999" y="5301208"/>
            <a:ext cx="3987692" cy="889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b="0" sz="15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" name="Google Shape;13;p2"/>
          <p:cNvSpPr txBox="1"/>
          <p:nvPr/>
        </p:nvSpPr>
        <p:spPr>
          <a:xfrm>
            <a:off x="618827" y="321810"/>
            <a:ext cx="179427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Create your value </a:t>
            </a:r>
            <a:endParaRPr b="1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4;p2"/>
          <p:cNvSpPr txBox="1"/>
          <p:nvPr>
            <p:ph idx="2" type="body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>
            <a:off x="1107692" y="1513269"/>
            <a:ext cx="6785846" cy="3239999"/>
            <a:chOff x="900000" y="1513268"/>
            <a:chExt cx="5513500" cy="3239999"/>
          </a:xfrm>
        </p:grpSpPr>
        <p:grpSp>
          <p:nvGrpSpPr>
            <p:cNvPr id="16" name="Google Shape;16;p2"/>
            <p:cNvGrpSpPr/>
            <p:nvPr/>
          </p:nvGrpSpPr>
          <p:grpSpPr>
            <a:xfrm>
              <a:off x="900000" y="1513268"/>
              <a:ext cx="180000" cy="3239999"/>
              <a:chOff x="900000" y="1513268"/>
              <a:chExt cx="180000" cy="3239999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9000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10800000">
                <a:off x="9000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900000" y="1513268"/>
              <a:ext cx="5513500" cy="3239999"/>
              <a:chOff x="900000" y="1513268"/>
              <a:chExt cx="5513500" cy="3239999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62335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5AB4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1" name="Google Shape;21;p2"/>
              <p:cNvGrpSpPr/>
              <p:nvPr/>
            </p:nvGrpSpPr>
            <p:grpSpPr>
              <a:xfrm>
                <a:off x="900000" y="1513269"/>
                <a:ext cx="5513500" cy="3239997"/>
                <a:chOff x="900000" y="1513269"/>
                <a:chExt cx="3240000" cy="3239997"/>
              </a:xfrm>
            </p:grpSpPr>
            <p:sp>
              <p:nvSpPr>
                <p:cNvPr id="22" name="Google Shape;22;p2"/>
                <p:cNvSpPr/>
                <p:nvPr/>
              </p:nvSpPr>
              <p:spPr>
                <a:xfrm rot="-5400000">
                  <a:off x="2430000" y="-16731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 rot="5400000">
                  <a:off x="2430000" y="3043266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24" name="Google Shape;24;p2"/>
              <p:cNvSpPr/>
              <p:nvPr/>
            </p:nvSpPr>
            <p:spPr>
              <a:xfrm rot="10800000">
                <a:off x="62335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5" name="Google Shape;25;p2"/>
          <p:cNvSpPr txBox="1"/>
          <p:nvPr>
            <p:ph idx="3" type="body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b="1" sz="2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4" type="body"/>
          </p:nvPr>
        </p:nvSpPr>
        <p:spPr>
          <a:xfrm>
            <a:off x="7671999" y="4928089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0" sz="16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슬라이드">
  <p:cSld name="2_제목 슬라이드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>
            <a:off x="605980" y="310143"/>
            <a:ext cx="10515600" cy="649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/>
          <p:nvPr/>
        </p:nvSpPr>
        <p:spPr>
          <a:xfrm>
            <a:off x="373750" y="327899"/>
            <a:ext cx="232230" cy="63523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3"/>
          <p:cNvSpPr txBox="1"/>
          <p:nvPr>
            <p:ph idx="1" type="body"/>
          </p:nvPr>
        </p:nvSpPr>
        <p:spPr>
          <a:xfrm>
            <a:off x="605980" y="1316376"/>
            <a:ext cx="10515600" cy="4927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1" name="Google Shape;31;p3"/>
          <p:cNvCxnSpPr/>
          <p:nvPr/>
        </p:nvCxnSpPr>
        <p:spPr>
          <a:xfrm>
            <a:off x="720725" y="960002"/>
            <a:ext cx="11471275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>
  <p:cSld name="1_제목 슬라이드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idx="1" type="body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4" name="Google Shape;34;p4"/>
          <p:cNvGrpSpPr/>
          <p:nvPr/>
        </p:nvGrpSpPr>
        <p:grpSpPr>
          <a:xfrm>
            <a:off x="1107688" y="1500183"/>
            <a:ext cx="10145030" cy="3253087"/>
            <a:chOff x="899998" y="1500182"/>
            <a:chExt cx="5513502" cy="3253087"/>
          </a:xfrm>
        </p:grpSpPr>
        <p:sp>
          <p:nvSpPr>
            <p:cNvPr id="35" name="Google Shape;35;p4"/>
            <p:cNvSpPr/>
            <p:nvPr/>
          </p:nvSpPr>
          <p:spPr>
            <a:xfrm>
              <a:off x="899999" y="1513268"/>
              <a:ext cx="58695" cy="1080000"/>
            </a:xfrm>
            <a:prstGeom prst="rect">
              <a:avLst/>
            </a:prstGeom>
            <a:solidFill>
              <a:srgbClr val="005A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99998" y="1500182"/>
              <a:ext cx="5513502" cy="3253087"/>
              <a:chOff x="899998" y="1500182"/>
              <a:chExt cx="5513502" cy="3253087"/>
            </a:xfrm>
          </p:grpSpPr>
          <p:grpSp>
            <p:nvGrpSpPr>
              <p:cNvPr id="37" name="Google Shape;37;p4"/>
              <p:cNvGrpSpPr/>
              <p:nvPr/>
            </p:nvGrpSpPr>
            <p:grpSpPr>
              <a:xfrm>
                <a:off x="899998" y="1500182"/>
                <a:ext cx="5513502" cy="3253087"/>
                <a:chOff x="899999" y="1500182"/>
                <a:chExt cx="3240002" cy="3253087"/>
              </a:xfrm>
            </p:grpSpPr>
            <p:sp>
              <p:nvSpPr>
                <p:cNvPr id="38" name="Google Shape;38;p4"/>
                <p:cNvSpPr/>
                <p:nvPr/>
              </p:nvSpPr>
              <p:spPr>
                <a:xfrm rot="-5400000">
                  <a:off x="1880752" y="519429"/>
                  <a:ext cx="108000" cy="2069506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9" name="Google Shape;39;p4"/>
                <p:cNvSpPr/>
                <p:nvPr/>
              </p:nvSpPr>
              <p:spPr>
                <a:xfrm rot="5400000">
                  <a:off x="3051247" y="3664515"/>
                  <a:ext cx="108000" cy="2069507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40" name="Google Shape;40;p4"/>
              <p:cNvSpPr/>
              <p:nvPr/>
            </p:nvSpPr>
            <p:spPr>
              <a:xfrm rot="10800000">
                <a:off x="6354805" y="3673267"/>
                <a:ext cx="58695" cy="108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19.png"/><Relationship Id="rId7" Type="http://schemas.openxmlformats.org/officeDocument/2006/relationships/image" Target="../media/image29.png"/><Relationship Id="rId8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430947" y="5301208"/>
            <a:ext cx="4228744" cy="889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</a:pPr>
            <a:r>
              <a:rPr lang="en-US"/>
              <a:t>곽예나, 김연우, 양동혁, 박시은, 정주성, 박상환</a:t>
            </a:r>
            <a:endParaRPr/>
          </a:p>
        </p:txBody>
      </p:sp>
      <p:sp>
        <p:nvSpPr>
          <p:cNvPr id="46" name="Google Shape;46;p5"/>
          <p:cNvSpPr txBox="1"/>
          <p:nvPr>
            <p:ph idx="2" type="body"/>
          </p:nvPr>
        </p:nvSpPr>
        <p:spPr>
          <a:xfrm>
            <a:off x="1329231" y="2409826"/>
            <a:ext cx="63177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Double Checker 과제 결과 발표</a:t>
            </a:r>
            <a:endParaRPr/>
          </a:p>
        </p:txBody>
      </p:sp>
      <p:sp>
        <p:nvSpPr>
          <p:cNvPr id="47" name="Google Shape;47;p5"/>
          <p:cNvSpPr txBox="1"/>
          <p:nvPr>
            <p:ph idx="4" type="body"/>
          </p:nvPr>
        </p:nvSpPr>
        <p:spPr>
          <a:xfrm>
            <a:off x="7671999" y="4928089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en-US"/>
              <a:t>D조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각 module 별 gTest 선개발</a:t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800" y="1112343"/>
            <a:ext cx="2510145" cy="5593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2945" y="1112343"/>
            <a:ext cx="2790825" cy="555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/>
        </p:nvSpPr>
        <p:spPr>
          <a:xfrm>
            <a:off x="441800" y="1255225"/>
            <a:ext cx="38577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000"/>
              <a:buFont typeface="Malgun Gothic"/>
              <a:buAutoNum type="arabicPeriod"/>
            </a:pPr>
            <a:r>
              <a:rPr b="1" lang="en-US" sz="5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case </a:t>
            </a:r>
            <a:endParaRPr b="1" sz="50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 추가 !!!</a:t>
            </a:r>
            <a:endParaRPr b="1" sz="50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5430600" y="1333775"/>
            <a:ext cx="55761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Test case가 pass 되도록 빠르게 기능 구현</a:t>
            </a:r>
            <a:endParaRPr b="1" sz="30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6138875" y="2545750"/>
            <a:ext cx="39231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Refactoring</a:t>
            </a:r>
            <a:endParaRPr b="1" sz="40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14"/>
          <p:cNvSpPr/>
          <p:nvPr/>
        </p:nvSpPr>
        <p:spPr>
          <a:xfrm>
            <a:off x="2918350" y="2848250"/>
            <a:ext cx="1797900" cy="345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14"/>
          <p:cNvSpPr/>
          <p:nvPr/>
        </p:nvSpPr>
        <p:spPr>
          <a:xfrm>
            <a:off x="7494050" y="3212725"/>
            <a:ext cx="1579800" cy="345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/>
          <p:nvPr>
            <p:ph type="title"/>
          </p:nvPr>
        </p:nvSpPr>
        <p:spPr>
          <a:xfrm>
            <a:off x="605980" y="288924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Erase 개발</a:t>
            </a:r>
            <a:endParaRPr/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719" lvl="0" marL="45720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erase와 erase_range의 경우 음수 입력을 지원하여 고려해야할 경우의 수가 다양함.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719" lvl="0" marL="45720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기능을 개발하기 전 스펙에 따라 다양한 경우에 대한 test를 먼저 만들어두고 이를 기반으로 기능을 개발하도록 TDD 방식을 사용함.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719" lvl="0" marL="45720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이를 통해 코너 케이스 없이 안정적인 기능 개발을 완료함.</a:t>
            </a:r>
            <a:r>
              <a:rPr b="0" lang="en-US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Erase 개발</a:t>
            </a:r>
            <a:endParaRPr/>
          </a:p>
        </p:txBody>
      </p:sp>
      <p:pic>
        <p:nvPicPr>
          <p:cNvPr id="133" name="Google Shape;13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25" y="1112349"/>
            <a:ext cx="4345500" cy="46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527" y="1183776"/>
            <a:ext cx="6025175" cy="52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/>
          <p:nvPr/>
        </p:nvSpPr>
        <p:spPr>
          <a:xfrm>
            <a:off x="5775850" y="3003025"/>
            <a:ext cx="4143300" cy="273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5775850" y="3612625"/>
            <a:ext cx="4345500" cy="273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5775850" y="4222225"/>
            <a:ext cx="4643400" cy="273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5775850" y="4831825"/>
            <a:ext cx="3274200" cy="273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5775850" y="5441425"/>
            <a:ext cx="4953000" cy="335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5775850" y="6112825"/>
            <a:ext cx="4405200" cy="273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lang="en-US" sz="40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Mocking 활용 예시</a:t>
            </a:r>
            <a:endParaRPr b="0" sz="4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Shell에서 MockSSD Driver 사용</a:t>
            </a:r>
            <a:endParaRPr/>
          </a:p>
        </p:txBody>
      </p:sp>
      <p:sp>
        <p:nvSpPr>
          <p:cNvPr id="151" name="Google Shape;151;p18"/>
          <p:cNvSpPr txBox="1"/>
          <p:nvPr>
            <p:ph idx="1" type="body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719" lvl="0" marL="45720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lang="en-US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 SSD 대신 MockSSD를 사용하여 SSD</a:t>
            </a:r>
            <a:r>
              <a:rPr lang="en-US">
                <a:solidFill>
                  <a:srgbClr val="000000"/>
                </a:solidFill>
              </a:rPr>
              <a:t>가 없어도 </a:t>
            </a:r>
            <a:r>
              <a:rPr b="0" lang="en-US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Shell</a:t>
            </a:r>
            <a:r>
              <a:rPr lang="en-US">
                <a:solidFill>
                  <a:srgbClr val="000000"/>
                </a:solidFill>
              </a:rPr>
              <a:t>을 개발할 수 있도록 하였음.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719" lvl="0" marL="45720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SSD의 동작 시간에 영향을 받지 않아 보다 빠르게 테스트를 하면서 개발 할 수 있었음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Shell에서 MockSSD Driver 사용</a:t>
            </a:r>
            <a:endParaRPr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150" y="4415427"/>
            <a:ext cx="4847408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300" y="4631978"/>
            <a:ext cx="5046086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6800" y="1057575"/>
            <a:ext cx="5521636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/>
          <p:nvPr/>
        </p:nvSpPr>
        <p:spPr>
          <a:xfrm rot="-2503947">
            <a:off x="3344999" y="3557067"/>
            <a:ext cx="2006000" cy="500167"/>
          </a:xfrm>
          <a:prstGeom prst="rightArrow">
            <a:avLst>
              <a:gd fmla="val 0" name="adj1"/>
              <a:gd fmla="val 9047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19"/>
          <p:cNvSpPr/>
          <p:nvPr/>
        </p:nvSpPr>
        <p:spPr>
          <a:xfrm rot="-8100000">
            <a:off x="6547453" y="3485934"/>
            <a:ext cx="1714451" cy="500207"/>
          </a:xfrm>
          <a:prstGeom prst="rightArrow">
            <a:avLst>
              <a:gd fmla="val 0" name="adj1"/>
              <a:gd fmla="val 9047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Shell에서 MockSSD Driver 사용</a:t>
            </a:r>
            <a:endParaRPr/>
          </a:p>
        </p:txBody>
      </p:sp>
      <p:sp>
        <p:nvSpPr>
          <p:cNvPr id="167" name="Google Shape;167;p20"/>
          <p:cNvSpPr txBox="1"/>
          <p:nvPr>
            <p:ph idx="1" type="body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Shell UT</a:t>
            </a:r>
            <a:r>
              <a:rPr lang="en-US"/>
              <a:t> 할 때 MockSSD를 사용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main 에서도 TEST시에는 MockSSD 사용</a:t>
            </a:r>
            <a:endParaRPr/>
          </a:p>
        </p:txBody>
      </p:sp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50" y="2619000"/>
            <a:ext cx="5311175" cy="30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/>
          <p:nvPr/>
        </p:nvSpPr>
        <p:spPr>
          <a:xfrm>
            <a:off x="1243275" y="4995925"/>
            <a:ext cx="1810800" cy="58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650" y="2234050"/>
            <a:ext cx="4937450" cy="37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/>
          <p:nvPr/>
        </p:nvSpPr>
        <p:spPr>
          <a:xfrm>
            <a:off x="6999000" y="2510625"/>
            <a:ext cx="3697200" cy="101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7351025" y="4060275"/>
            <a:ext cx="2974500" cy="493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7175500" y="5221925"/>
            <a:ext cx="1909500" cy="493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Test Shell Mock App을 통한 User test case</a:t>
            </a:r>
            <a:endParaRPr/>
          </a:p>
        </p:txBody>
      </p:sp>
      <p:sp>
        <p:nvSpPr>
          <p:cNvPr id="179" name="Google Shape;179;p21"/>
          <p:cNvSpPr txBox="1"/>
          <p:nvPr>
            <p:ph idx="1" type="body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719" lvl="0" marL="45720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Test Shell이 없어도 외부 사용자가 interface를 사용하여 검증 app을 개발할 수 있어야 함.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719" lvl="0" marL="45720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Test Shell App에 대한 Mock App을 추가하여 shell이 개발 되기 이전에 엔드투엔드 테스트 생성이 가능함. (TDD 적용 가능)</a:t>
            </a:r>
            <a:r>
              <a:rPr b="0" lang="en-US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Test Shell Mock App을 통한 User test case</a:t>
            </a:r>
            <a:endParaRPr/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148" y="1240008"/>
            <a:ext cx="8593714" cy="483553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/>
          <p:nvPr/>
        </p:nvSpPr>
        <p:spPr>
          <a:xfrm>
            <a:off x="1932476" y="1160316"/>
            <a:ext cx="2125889" cy="1167898"/>
          </a:xfrm>
          <a:prstGeom prst="rect">
            <a:avLst/>
          </a:prstGeom>
          <a:noFill/>
          <a:ln cap="flat" cmpd="sng" w="50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0250" lIns="120250" spcFirstLastPara="1" rIns="120250" wrap="square" tIns="120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2386615" y="3449191"/>
            <a:ext cx="6048210" cy="940631"/>
          </a:xfrm>
          <a:prstGeom prst="rect">
            <a:avLst/>
          </a:prstGeom>
          <a:noFill/>
          <a:ln cap="flat" cmpd="sng" w="50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0250" lIns="120250" spcFirstLastPara="1" rIns="120250" wrap="square" tIns="120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2222346" y="4712079"/>
            <a:ext cx="6450661" cy="1167898"/>
          </a:xfrm>
          <a:prstGeom prst="rect">
            <a:avLst/>
          </a:prstGeom>
          <a:noFill/>
          <a:ln cap="flat" cmpd="sng" w="50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0250" lIns="120250" spcFirstLastPara="1" rIns="120250" wrap="square" tIns="120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idx="1" type="body"/>
          </p:nvPr>
        </p:nvSpPr>
        <p:spPr>
          <a:xfrm>
            <a:off x="1632000" y="1860184"/>
            <a:ext cx="8928000" cy="25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lang="en-US" sz="40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리팩토링</a:t>
            </a:r>
            <a:endParaRPr b="0" sz="4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53" name="Google Shape;53;p6"/>
          <p:cNvSpPr txBox="1"/>
          <p:nvPr>
            <p:ph idx="1" type="body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720" lvl="0" marL="45720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lang="en-US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소개 및 역할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lang="en-US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및 소개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lang="en-US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TDD 활용 예시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lang="en-US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Mocking 활용 예시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lang="en-US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리팩토링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lang="en-US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시연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lang="en-US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소감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Singleton 적용</a:t>
            </a:r>
            <a:endParaRPr/>
          </a:p>
        </p:txBody>
      </p:sp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719" lvl="0" marL="45720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lang="en-US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모듈들이 개별 class로 구현되어 instance화가 필요한데 처음 연동 시에는 필요한 곳에서 모두 생성</a:t>
            </a:r>
            <a:endParaRPr b="0" sz="2800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-&gt; </a:t>
            </a:r>
            <a:r>
              <a:rPr b="0" lang="en-US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메모리 비효율성</a:t>
            </a:r>
            <a:endParaRPr b="0" sz="2800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720" lvl="0" marL="45720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Singleton</a:t>
            </a:r>
            <a:r>
              <a:rPr b="0" lang="en-US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적용하여 메모리 사용량을 효율화하고 공유되어야 할 자료가 있다면 한 곳에서 관리가 가능해짐.</a:t>
            </a:r>
            <a:endParaRPr b="0" sz="2800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08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Singleton 적용 - Shell Logger</a:t>
            </a:r>
            <a:endParaRPr/>
          </a:p>
        </p:txBody>
      </p:sp>
      <p:pic>
        <p:nvPicPr>
          <p:cNvPr id="205" name="Google Shape;205;p25" title="logg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250" y="2791925"/>
            <a:ext cx="5357375" cy="364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>
            <p:ph idx="1" type="body"/>
          </p:nvPr>
        </p:nvSpPr>
        <p:spPr>
          <a:xfrm>
            <a:off x="605974" y="1316375"/>
            <a:ext cx="11223000" cy="4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719" lvl="0" marL="45720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Logger: 많은 프로젝트에서 전형적으로 Singleton 형태로 관리하는</a:t>
            </a:r>
            <a:r>
              <a:rPr b="0" lang="en-US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모듈</a:t>
            </a:r>
            <a:endParaRPr>
              <a:solidFill>
                <a:srgbClr val="000000"/>
              </a:solidFill>
            </a:endParaRPr>
          </a:p>
          <a:p>
            <a:pPr indent="-342719" lvl="0" marL="45720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통상적으로 파일 입출력을 하게 되는 Logger 특성상, 하나의</a:t>
            </a: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인스턴스 (== Singleton) 에서 모든 로그를 관리하는 것이</a:t>
            </a: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파일 간 충돌을 피하기에 용이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970775" y="5784800"/>
            <a:ext cx="8796900" cy="825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-US" sz="15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RealSSD</a:t>
            </a:r>
            <a:r>
              <a:rPr lang="en-US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::RunExternalSSD(</a:t>
            </a:r>
            <a:r>
              <a:rPr lang="en-US" sz="15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ostringstream</a:t>
            </a:r>
            <a:r>
              <a:rPr lang="en-US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&amp; cmd) {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5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ILogger</a:t>
            </a:r>
            <a:r>
              <a:rPr lang="en-US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lang="en-US" sz="1500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GetInstance</a:t>
            </a:r>
            <a:r>
              <a:rPr lang="en-US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()-&gt;LogPrint(</a:t>
            </a:r>
            <a:r>
              <a:rPr lang="en-US" sz="15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"RealSSD::RunExternalSSD"</a:t>
            </a:r>
            <a:r>
              <a:rPr lang="en-US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cmd.str(), </a:t>
            </a:r>
            <a:r>
              <a:rPr lang="en-US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US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Command refactoring Command + Factory</a:t>
            </a:r>
            <a:endParaRPr/>
          </a:p>
        </p:txBody>
      </p:sp>
      <p:sp>
        <p:nvSpPr>
          <p:cNvPr id="213" name="Google Shape;213;p26"/>
          <p:cNvSpPr txBox="1"/>
          <p:nvPr>
            <p:ph idx="1" type="body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</a:rPr>
              <a:t>[As-Is] TestShell에서 Command에 따라 instance를 생성하고 호출하는 방식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</a:rPr>
              <a:t>[To-Be] </a:t>
            </a:r>
            <a:r>
              <a:rPr lang="en-US" sz="2100"/>
              <a:t>Command 패턴 적용으로 Command 호출 부를 추상화하고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2100"/>
              <a:t>		실제 Command 객체를 생성하는 부분은 Command Factory로 구현</a:t>
            </a:r>
            <a:endParaRPr sz="2100"/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100" y="2633950"/>
            <a:ext cx="6682835" cy="391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503" y="2633950"/>
            <a:ext cx="3447396" cy="391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Command refactoring Command + Factory</a:t>
            </a:r>
            <a:endParaRPr/>
          </a:p>
        </p:txBody>
      </p:sp>
      <p:sp>
        <p:nvSpPr>
          <p:cNvPr id="221" name="Google Shape;221;p27"/>
          <p:cNvSpPr txBox="1"/>
          <p:nvPr>
            <p:ph idx="1" type="body"/>
          </p:nvPr>
        </p:nvSpPr>
        <p:spPr>
          <a:xfrm>
            <a:off x="605975" y="1316375"/>
            <a:ext cx="11097000" cy="4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7537" lvl="0" marL="45720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246"/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</a:rPr>
              <a:t>다만,</a:t>
            </a:r>
            <a:r>
              <a:rPr b="0" lang="en-US" sz="21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100">
                <a:solidFill>
                  <a:srgbClr val="000000"/>
                </a:solidFill>
              </a:rPr>
              <a:t>1차 Refactoring한 구조는 </a:t>
            </a:r>
            <a:r>
              <a:rPr b="0" lang="en-US" sz="21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새로운 Command가 추가될때마다</a:t>
            </a:r>
            <a:br>
              <a:rPr lang="en-US" sz="2100">
                <a:solidFill>
                  <a:srgbClr val="000000"/>
                </a:solidFill>
              </a:rPr>
            </a:br>
            <a:r>
              <a:rPr b="0" lang="en-US" sz="21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CommandFactory의 Switch문이 계속 추가되어야되는 단점이 있음</a:t>
            </a:r>
            <a:endParaRPr b="0" sz="2100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7537" lvl="0" marL="45720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246"/>
              <a:buFont typeface="Arial"/>
              <a:buChar char="•"/>
            </a:pPr>
            <a:r>
              <a:rPr b="0" lang="en-US" sz="21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Command별 Factory를 만들고 CommandFactory에서</a:t>
            </a:r>
            <a:r>
              <a:rPr lang="en-US" sz="2100">
                <a:solidFill>
                  <a:srgbClr val="000000"/>
                </a:solidFill>
              </a:rPr>
              <a:t> </a:t>
            </a:r>
            <a:r>
              <a:rPr b="0" lang="en-US" sz="21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SpecificCommandFactory를 호출하여 객체 생성 interface를 단일화</a:t>
            </a:r>
            <a:r>
              <a:rPr lang="en-US" sz="2100">
                <a:solidFill>
                  <a:srgbClr val="000000"/>
                </a:solidFill>
              </a:rPr>
              <a:t>하도록 refactoring 진행</a:t>
            </a:r>
            <a:endParaRPr sz="2100"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75" y="2855900"/>
            <a:ext cx="5508306" cy="3916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866" y="2900844"/>
            <a:ext cx="5344410" cy="3826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Factory Method + Registry 패턴</a:t>
            </a:r>
            <a:endParaRPr/>
          </a:p>
        </p:txBody>
      </p:sp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1187" lvl="0" marL="45720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SzPts val="1146"/>
              <a:buChar char="•"/>
            </a:pPr>
            <a:r>
              <a:rPr lang="en-US" sz="2000"/>
              <a:t> 또한, 각 SpecificCommandFactory instance를 Register interface를 통해서 각 Command에서 직접 등록하도록 추가하였음</a:t>
            </a:r>
            <a:endParaRPr sz="2000"/>
          </a:p>
          <a:p>
            <a:pPr indent="-301187" lvl="0" marL="45720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SzPts val="1146"/>
              <a:buChar char="•"/>
            </a:pPr>
            <a:r>
              <a:rPr lang="en-US" sz="2000"/>
              <a:t>이로 인해서 Command가 추가되어도 CommandFactory에는 아무런 영향 없이 Command를 추가할 수 있음.</a:t>
            </a:r>
            <a:endParaRPr sz="2000"/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27"/>
              <a:buFont typeface="Arial"/>
              <a:buNone/>
            </a:pPr>
            <a:r>
              <a:t/>
            </a:r>
            <a:endParaRPr sz="20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200"/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600" y="2852725"/>
            <a:ext cx="6875900" cy="1336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4600" y="4410529"/>
            <a:ext cx="6875900" cy="2135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DI(의존성 주입)를 활용한 MockSSD 사용</a:t>
            </a:r>
            <a:endParaRPr/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160" y="4308325"/>
            <a:ext cx="4183675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 rotWithShape="1">
          <a:blip r:embed="rId4">
            <a:alphaModFix/>
          </a:blip>
          <a:srcRect b="0" l="0" r="0" t="2439"/>
          <a:stretch/>
        </p:blipFill>
        <p:spPr>
          <a:xfrm>
            <a:off x="605975" y="1444600"/>
            <a:ext cx="5080050" cy="26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3850" y="1083437"/>
            <a:ext cx="5626450" cy="2872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3850" y="4081675"/>
            <a:ext cx="5626450" cy="27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idx="1" type="body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lang="en-US" sz="40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시연</a:t>
            </a:r>
            <a:endParaRPr b="0" sz="4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idx="1" type="body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lang="en-US" sz="40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소감</a:t>
            </a:r>
            <a:endParaRPr b="0" sz="4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소감</a:t>
            </a:r>
            <a:endParaRPr/>
          </a:p>
        </p:txBody>
      </p:sp>
      <p:pic>
        <p:nvPicPr>
          <p:cNvPr id="256" name="Google Shape;25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0201" y="2040100"/>
            <a:ext cx="5428274" cy="36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35821">
            <a:off x="326588" y="1208679"/>
            <a:ext cx="3948446" cy="79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64015">
            <a:off x="292796" y="3985025"/>
            <a:ext cx="3538731" cy="140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362444">
            <a:off x="7996918" y="1434258"/>
            <a:ext cx="4015461" cy="79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8074" y="5874449"/>
            <a:ext cx="4075875" cy="7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700000">
            <a:off x="8471395" y="4900175"/>
            <a:ext cx="3963357" cy="4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83345" y="1391400"/>
            <a:ext cx="4172255" cy="4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2"/>
          <p:cNvSpPr txBox="1"/>
          <p:nvPr/>
        </p:nvSpPr>
        <p:spPr>
          <a:xfrm>
            <a:off x="834750" y="1403500"/>
            <a:ext cx="6449700" cy="27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TDD 괜찮은듯! but  잘 써야 할듯</a:t>
            </a:r>
            <a:endParaRPr sz="50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현업가서 잘 써보자!</a:t>
            </a:r>
            <a:endParaRPr sz="50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6642675" y="4630150"/>
            <a:ext cx="4943400" cy="14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팀원들께 감사!</a:t>
            </a:r>
            <a:endParaRPr sz="50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000"/>
              <a:t>끝!</a:t>
            </a:r>
            <a:endParaRPr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>
            <p:ph idx="1" type="body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lang="en-US" sz="40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소개 및 역할</a:t>
            </a:r>
            <a:endParaRPr b="0" sz="4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팀원 소개 및 역할</a:t>
            </a:r>
            <a:endParaRPr sz="2800"/>
          </a:p>
        </p:txBody>
      </p:sp>
      <p:sp>
        <p:nvSpPr>
          <p:cNvPr id="64" name="Google Shape;64;p8"/>
          <p:cNvSpPr txBox="1"/>
          <p:nvPr>
            <p:ph idx="1" type="body"/>
          </p:nvPr>
        </p:nvSpPr>
        <p:spPr>
          <a:xfrm>
            <a:off x="605978" y="1316375"/>
            <a:ext cx="5241300" cy="4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25755" lvl="0" marL="45720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ct val="64285"/>
              <a:buChar char="●"/>
            </a:pPr>
            <a:r>
              <a:rPr lang="en-US">
                <a:solidFill>
                  <a:srgbClr val="000000"/>
                </a:solidFill>
              </a:rPr>
              <a:t>곽예나</a:t>
            </a:r>
            <a:endParaRPr>
              <a:solidFill>
                <a:srgbClr val="000000"/>
              </a:solidFill>
            </a:endParaRPr>
          </a:p>
          <a:p>
            <a:pPr indent="-325755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Char char="○"/>
            </a:pPr>
            <a:r>
              <a:rPr lang="en-US">
                <a:solidFill>
                  <a:srgbClr val="000000"/>
                </a:solidFill>
              </a:rPr>
              <a:t>SSD</a:t>
            </a:r>
            <a:endParaRPr>
              <a:solidFill>
                <a:srgbClr val="000000"/>
              </a:solidFill>
            </a:endParaRPr>
          </a:p>
          <a:p>
            <a:pPr indent="-325755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Char char="■"/>
            </a:pPr>
            <a:r>
              <a:rPr lang="en-US">
                <a:solidFill>
                  <a:srgbClr val="000000"/>
                </a:solidFill>
              </a:rPr>
              <a:t>Write, Erase, Flush 개발</a:t>
            </a:r>
            <a:endParaRPr>
              <a:solidFill>
                <a:srgbClr val="000000"/>
              </a:solidFill>
            </a:endParaRPr>
          </a:p>
          <a:p>
            <a:pPr indent="-325755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Char char="■"/>
            </a:pPr>
            <a:r>
              <a:rPr lang="en-US">
                <a:solidFill>
                  <a:srgbClr val="000000"/>
                </a:solidFill>
              </a:rPr>
              <a:t>SSD Interface 개발</a:t>
            </a:r>
            <a:endParaRPr>
              <a:solidFill>
                <a:srgbClr val="000000"/>
              </a:solidFill>
            </a:endParaRPr>
          </a:p>
          <a:p>
            <a:pPr indent="-325755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Char char="■"/>
            </a:pPr>
            <a:r>
              <a:rPr lang="en-US">
                <a:solidFill>
                  <a:srgbClr val="000000"/>
                </a:solidFill>
              </a:rPr>
              <a:t>Cmd buffer SSD integration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25755" lvl="0" marL="45720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ct val="64285"/>
              <a:buChar char="●"/>
            </a:pPr>
            <a:r>
              <a:rPr lang="en-US">
                <a:solidFill>
                  <a:srgbClr val="000000"/>
                </a:solidFill>
              </a:rPr>
              <a:t>김연우</a:t>
            </a:r>
            <a:endParaRPr>
              <a:solidFill>
                <a:srgbClr val="000000"/>
              </a:solidFill>
            </a:endParaRPr>
          </a:p>
          <a:p>
            <a:pPr indent="-325755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Char char="○"/>
            </a:pPr>
            <a:r>
              <a:rPr lang="en-US">
                <a:solidFill>
                  <a:srgbClr val="000000"/>
                </a:solidFill>
              </a:rPr>
              <a:t>Common</a:t>
            </a:r>
            <a:endParaRPr>
              <a:solidFill>
                <a:srgbClr val="000000"/>
              </a:solidFill>
            </a:endParaRPr>
          </a:p>
          <a:p>
            <a:pPr indent="-325755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Char char="■"/>
            </a:pPr>
            <a:r>
              <a:rPr lang="en-US">
                <a:solidFill>
                  <a:srgbClr val="000000"/>
                </a:solidFill>
              </a:rPr>
              <a:t>개발 환경 setup</a:t>
            </a:r>
            <a:endParaRPr>
              <a:solidFill>
                <a:srgbClr val="000000"/>
              </a:solidFill>
            </a:endParaRPr>
          </a:p>
          <a:p>
            <a:pPr indent="-325755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Char char="○"/>
            </a:pPr>
            <a:r>
              <a:rPr lang="en-US">
                <a:solidFill>
                  <a:srgbClr val="000000"/>
                </a:solidFill>
              </a:rPr>
              <a:t>Shell</a:t>
            </a:r>
            <a:endParaRPr>
              <a:solidFill>
                <a:srgbClr val="000000"/>
              </a:solidFill>
            </a:endParaRPr>
          </a:p>
          <a:p>
            <a:pPr indent="-325755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Char char="■"/>
            </a:pPr>
            <a:r>
              <a:rPr lang="en-US">
                <a:solidFill>
                  <a:srgbClr val="000000"/>
                </a:solidFill>
              </a:rPr>
              <a:t>Parser, Logger 개발</a:t>
            </a:r>
            <a:endParaRPr>
              <a:solidFill>
                <a:srgbClr val="000000"/>
              </a:solidFill>
            </a:endParaRPr>
          </a:p>
          <a:p>
            <a:pPr indent="-325755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Char char="■"/>
            </a:pPr>
            <a:r>
              <a:rPr lang="en-US">
                <a:solidFill>
                  <a:srgbClr val="000000"/>
                </a:solidFill>
              </a:rPr>
              <a:t>ICommand refactoring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25755" lvl="0" marL="45720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ct val="64285"/>
              <a:buChar char="●"/>
            </a:pPr>
            <a:r>
              <a:rPr lang="en-US">
                <a:solidFill>
                  <a:srgbClr val="000000"/>
                </a:solidFill>
              </a:rPr>
              <a:t>양동혁</a:t>
            </a:r>
            <a:endParaRPr>
              <a:solidFill>
                <a:srgbClr val="000000"/>
              </a:solidFill>
            </a:endParaRPr>
          </a:p>
          <a:p>
            <a:pPr indent="-325755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Char char="○"/>
            </a:pPr>
            <a:r>
              <a:rPr lang="en-US">
                <a:solidFill>
                  <a:srgbClr val="000000"/>
                </a:solidFill>
              </a:rPr>
              <a:t>SSD</a:t>
            </a:r>
            <a:endParaRPr>
              <a:solidFill>
                <a:srgbClr val="000000"/>
              </a:solidFill>
            </a:endParaRPr>
          </a:p>
          <a:p>
            <a:pPr indent="-325755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Char char="■"/>
            </a:pPr>
            <a:r>
              <a:rPr lang="en-US">
                <a:solidFill>
                  <a:srgbClr val="000000"/>
                </a:solidFill>
              </a:rPr>
              <a:t>Read 개발 및 Read &amp; Write 통합</a:t>
            </a:r>
            <a:endParaRPr>
              <a:solidFill>
                <a:srgbClr val="000000"/>
              </a:solidFill>
            </a:endParaRPr>
          </a:p>
          <a:p>
            <a:pPr indent="-325755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Char char="■"/>
            </a:pPr>
            <a:r>
              <a:rPr lang="en-US">
                <a:solidFill>
                  <a:srgbClr val="000000"/>
                </a:solidFill>
              </a:rPr>
              <a:t>Command buffer interface 개발</a:t>
            </a:r>
            <a:endParaRPr>
              <a:solidFill>
                <a:srgbClr val="000000"/>
              </a:solidFill>
            </a:endParaRPr>
          </a:p>
          <a:p>
            <a:pPr indent="-325755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Char char="■"/>
            </a:pPr>
            <a:r>
              <a:rPr lang="en-US">
                <a:solidFill>
                  <a:srgbClr val="000000"/>
                </a:solidFill>
              </a:rPr>
              <a:t>Command buffer 알고리즘 개발</a:t>
            </a:r>
            <a:endParaRPr/>
          </a:p>
        </p:txBody>
      </p:sp>
      <p:sp>
        <p:nvSpPr>
          <p:cNvPr id="65" name="Google Shape;65;p8"/>
          <p:cNvSpPr txBox="1"/>
          <p:nvPr>
            <p:ph idx="1" type="body"/>
          </p:nvPr>
        </p:nvSpPr>
        <p:spPr>
          <a:xfrm>
            <a:off x="6390053" y="1316375"/>
            <a:ext cx="5241300" cy="4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66395" lvl="0" marL="45720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algun Gothic"/>
              <a:buChar char="●"/>
            </a:pPr>
            <a:r>
              <a:rPr lang="en-US">
                <a:solidFill>
                  <a:srgbClr val="000000"/>
                </a:solidFill>
              </a:rPr>
              <a:t>박시은</a:t>
            </a:r>
            <a:endParaRPr>
              <a:solidFill>
                <a:srgbClr val="000000"/>
              </a:solidFill>
            </a:endParaRPr>
          </a:p>
          <a:p>
            <a:pPr indent="-317182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Char char="○"/>
            </a:pPr>
            <a:r>
              <a:rPr lang="en-US">
                <a:solidFill>
                  <a:srgbClr val="000000"/>
                </a:solidFill>
              </a:rPr>
              <a:t>Shell</a:t>
            </a:r>
            <a:endParaRPr>
              <a:solidFill>
                <a:srgbClr val="000000"/>
              </a:solidFill>
            </a:endParaRPr>
          </a:p>
          <a:p>
            <a:pPr indent="-317182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Char char="■"/>
            </a:pPr>
            <a:r>
              <a:rPr lang="en-US">
                <a:solidFill>
                  <a:srgbClr val="000000"/>
                </a:solidFill>
              </a:rPr>
              <a:t>SSD Driver interface &amp; Driver 개발</a:t>
            </a:r>
            <a:endParaRPr>
              <a:solidFill>
                <a:srgbClr val="000000"/>
              </a:solidFill>
            </a:endParaRPr>
          </a:p>
          <a:p>
            <a:pPr indent="-317182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Char char="■"/>
            </a:pPr>
            <a:r>
              <a:rPr lang="en-US">
                <a:solidFill>
                  <a:srgbClr val="000000"/>
                </a:solidFill>
              </a:rPr>
              <a:t>Command 개발(write, fullwrite, exit, help, flush)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66395" lvl="0" marL="45720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algun Gothic"/>
              <a:buChar char="●"/>
            </a:pPr>
            <a:r>
              <a:rPr lang="en-US">
                <a:solidFill>
                  <a:srgbClr val="000000"/>
                </a:solidFill>
              </a:rPr>
              <a:t>박상환</a:t>
            </a:r>
            <a:endParaRPr>
              <a:solidFill>
                <a:srgbClr val="000000"/>
              </a:solidFill>
            </a:endParaRPr>
          </a:p>
          <a:p>
            <a:pPr indent="-317182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Char char="○"/>
            </a:pPr>
            <a:r>
              <a:rPr lang="en-US">
                <a:solidFill>
                  <a:srgbClr val="000000"/>
                </a:solidFill>
              </a:rPr>
              <a:t>Team leader</a:t>
            </a:r>
            <a:endParaRPr>
              <a:solidFill>
                <a:srgbClr val="000000"/>
              </a:solidFill>
            </a:endParaRPr>
          </a:p>
          <a:p>
            <a:pPr indent="-317182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Char char="○"/>
            </a:pPr>
            <a:r>
              <a:rPr lang="en-US">
                <a:solidFill>
                  <a:srgbClr val="000000"/>
                </a:solidFill>
              </a:rPr>
              <a:t>Shell</a:t>
            </a:r>
            <a:endParaRPr>
              <a:solidFill>
                <a:srgbClr val="000000"/>
              </a:solidFill>
            </a:endParaRPr>
          </a:p>
          <a:p>
            <a:pPr indent="-317182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Char char="■"/>
            </a:pPr>
            <a:r>
              <a:rPr lang="en-US">
                <a:solidFill>
                  <a:srgbClr val="000000"/>
                </a:solidFill>
              </a:rPr>
              <a:t>MockShell App &amp; test case 개발</a:t>
            </a:r>
            <a:endParaRPr>
              <a:solidFill>
                <a:srgbClr val="000000"/>
              </a:solidFill>
            </a:endParaRPr>
          </a:p>
          <a:p>
            <a:pPr indent="-317182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Char char="■"/>
            </a:pPr>
            <a:r>
              <a:rPr lang="en-US">
                <a:solidFill>
                  <a:srgbClr val="000000"/>
                </a:solidFill>
              </a:rPr>
              <a:t>Test script interface &amp; test case 개발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66395" lvl="0" marL="45720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algun Gothic"/>
              <a:buChar char="●"/>
            </a:pPr>
            <a:r>
              <a:rPr lang="en-US">
                <a:solidFill>
                  <a:srgbClr val="000000"/>
                </a:solidFill>
              </a:rPr>
              <a:t>정주성</a:t>
            </a:r>
            <a:endParaRPr>
              <a:solidFill>
                <a:srgbClr val="000000"/>
              </a:solidFill>
            </a:endParaRPr>
          </a:p>
          <a:p>
            <a:pPr indent="-317182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Char char="○"/>
            </a:pPr>
            <a:r>
              <a:rPr lang="en-US">
                <a:solidFill>
                  <a:srgbClr val="000000"/>
                </a:solidFill>
              </a:rPr>
              <a:t>Shell</a:t>
            </a:r>
            <a:endParaRPr>
              <a:solidFill>
                <a:srgbClr val="000000"/>
              </a:solidFill>
            </a:endParaRPr>
          </a:p>
          <a:p>
            <a:pPr indent="-317182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Char char="■"/>
            </a:pPr>
            <a:r>
              <a:rPr lang="en-US">
                <a:solidFill>
                  <a:srgbClr val="000000"/>
                </a:solidFill>
              </a:rPr>
              <a:t>Command 개발(read, fullread, erase, erase_range)</a:t>
            </a:r>
            <a:endParaRPr>
              <a:solidFill>
                <a:srgbClr val="000000"/>
              </a:solidFill>
            </a:endParaRPr>
          </a:p>
          <a:p>
            <a:pPr indent="-317182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Char char="■"/>
            </a:pPr>
            <a:r>
              <a:rPr lang="en-US">
                <a:solidFill>
                  <a:srgbClr val="000000"/>
                </a:solidFill>
              </a:rPr>
              <a:t>SSD / Shell 개별 기능 및 통합 검증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업무 진행 방식</a:t>
            </a:r>
            <a:endParaRPr/>
          </a:p>
        </p:txBody>
      </p:sp>
      <p:pic>
        <p:nvPicPr>
          <p:cNvPr id="71" name="Google Shape;7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210" y="1189134"/>
            <a:ext cx="432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8210" y="1963134"/>
            <a:ext cx="432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80210" y="3311176"/>
            <a:ext cx="4320000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idx="1" type="body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lang="en-US" sz="40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및 소개</a:t>
            </a:r>
            <a:endParaRPr b="0" sz="4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0" lang="en-US" sz="44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및 소개</a:t>
            </a:r>
            <a:endParaRPr/>
          </a:p>
        </p:txBody>
      </p:sp>
      <p:sp>
        <p:nvSpPr>
          <p:cNvPr id="84" name="Google Shape;84;p11"/>
          <p:cNvSpPr/>
          <p:nvPr/>
        </p:nvSpPr>
        <p:spPr>
          <a:xfrm>
            <a:off x="6164802" y="1448075"/>
            <a:ext cx="2586600" cy="88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19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4875" lIns="114875" spcFirstLastPara="1" rIns="114875" wrap="square" tIns="11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9">
                <a:latin typeface="Malgun Gothic"/>
                <a:ea typeface="Malgun Gothic"/>
                <a:cs typeface="Malgun Gothic"/>
                <a:sym typeface="Malgun Gothic"/>
              </a:rPr>
              <a:t>User</a:t>
            </a:r>
            <a:endParaRPr sz="288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3003703" y="2818002"/>
            <a:ext cx="2586600" cy="88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19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4875" lIns="114875" spcFirstLastPara="1" rIns="114875" wrap="square" tIns="11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9">
                <a:latin typeface="Malgun Gothic"/>
                <a:ea typeface="Malgun Gothic"/>
                <a:cs typeface="Malgun Gothic"/>
                <a:sym typeface="Malgun Gothic"/>
              </a:rPr>
              <a:t>Mock Test Shell</a:t>
            </a:r>
            <a:endParaRPr sz="288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1"/>
          <p:cNvSpPr/>
          <p:nvPr/>
        </p:nvSpPr>
        <p:spPr>
          <a:xfrm>
            <a:off x="6164831" y="2818002"/>
            <a:ext cx="2586600" cy="88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19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4875" lIns="114875" spcFirstLastPara="1" rIns="114875" wrap="square" tIns="11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9">
                <a:latin typeface="Malgun Gothic"/>
                <a:ea typeface="Malgun Gothic"/>
                <a:cs typeface="Malgun Gothic"/>
                <a:sym typeface="Malgun Gothic"/>
              </a:rPr>
              <a:t>Test Shell</a:t>
            </a:r>
            <a:endParaRPr sz="288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1"/>
          <p:cNvSpPr/>
          <p:nvPr/>
        </p:nvSpPr>
        <p:spPr>
          <a:xfrm>
            <a:off x="3003703" y="4116752"/>
            <a:ext cx="2586600" cy="88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19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4875" lIns="114875" spcFirstLastPara="1" rIns="114875" wrap="square" tIns="11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9">
                <a:latin typeface="Malgun Gothic"/>
                <a:ea typeface="Malgun Gothic"/>
                <a:cs typeface="Malgun Gothic"/>
                <a:sym typeface="Malgun Gothic"/>
              </a:rPr>
              <a:t>MockSSD</a:t>
            </a:r>
            <a:endParaRPr sz="288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6164831" y="4116752"/>
            <a:ext cx="2586600" cy="88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19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4875" lIns="114875" spcFirstLastPara="1" rIns="114875" wrap="square" tIns="11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9">
                <a:latin typeface="Malgun Gothic"/>
                <a:ea typeface="Malgun Gothic"/>
                <a:cs typeface="Malgun Gothic"/>
                <a:sym typeface="Malgun Gothic"/>
              </a:rPr>
              <a:t>RealSSD</a:t>
            </a:r>
            <a:endParaRPr sz="288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1"/>
          <p:cNvSpPr/>
          <p:nvPr/>
        </p:nvSpPr>
        <p:spPr>
          <a:xfrm>
            <a:off x="6164831" y="5360878"/>
            <a:ext cx="2586600" cy="88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19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4875" lIns="114875" spcFirstLastPara="1" rIns="114875" wrap="square" tIns="11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9">
                <a:latin typeface="Malgun Gothic"/>
                <a:ea typeface="Malgun Gothic"/>
                <a:cs typeface="Malgun Gothic"/>
                <a:sym typeface="Malgun Gothic"/>
              </a:rPr>
              <a:t>Command Buffer</a:t>
            </a:r>
            <a:endParaRPr sz="288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0" name="Google Shape;90;p11"/>
          <p:cNvCxnSpPr>
            <a:stCxn id="84" idx="2"/>
            <a:endCxn id="85" idx="0"/>
          </p:cNvCxnSpPr>
          <p:nvPr/>
        </p:nvCxnSpPr>
        <p:spPr>
          <a:xfrm flipH="1">
            <a:off x="4297002" y="2335475"/>
            <a:ext cx="3161100" cy="482400"/>
          </a:xfrm>
          <a:prstGeom prst="straightConnector1">
            <a:avLst/>
          </a:prstGeom>
          <a:noFill/>
          <a:ln cap="flat" cmpd="sng" w="239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1"/>
          <p:cNvCxnSpPr>
            <a:stCxn id="84" idx="2"/>
            <a:endCxn id="86" idx="0"/>
          </p:cNvCxnSpPr>
          <p:nvPr/>
        </p:nvCxnSpPr>
        <p:spPr>
          <a:xfrm>
            <a:off x="7458102" y="2335475"/>
            <a:ext cx="0" cy="482400"/>
          </a:xfrm>
          <a:prstGeom prst="straightConnector1">
            <a:avLst/>
          </a:prstGeom>
          <a:noFill/>
          <a:ln cap="flat" cmpd="sng" w="239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1"/>
          <p:cNvCxnSpPr>
            <a:stCxn id="85" idx="2"/>
            <a:endCxn id="88" idx="0"/>
          </p:cNvCxnSpPr>
          <p:nvPr/>
        </p:nvCxnSpPr>
        <p:spPr>
          <a:xfrm>
            <a:off x="4297003" y="3705402"/>
            <a:ext cx="3161100" cy="411300"/>
          </a:xfrm>
          <a:prstGeom prst="straightConnector1">
            <a:avLst/>
          </a:prstGeom>
          <a:noFill/>
          <a:ln cap="flat" cmpd="sng" w="239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>
            <a:stCxn id="86" idx="2"/>
            <a:endCxn id="87" idx="0"/>
          </p:cNvCxnSpPr>
          <p:nvPr/>
        </p:nvCxnSpPr>
        <p:spPr>
          <a:xfrm flipH="1">
            <a:off x="4297031" y="3705402"/>
            <a:ext cx="3161100" cy="411300"/>
          </a:xfrm>
          <a:prstGeom prst="straightConnector1">
            <a:avLst/>
          </a:prstGeom>
          <a:noFill/>
          <a:ln cap="flat" cmpd="sng" w="239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1"/>
          <p:cNvCxnSpPr>
            <a:stCxn id="85" idx="2"/>
            <a:endCxn id="87" idx="0"/>
          </p:cNvCxnSpPr>
          <p:nvPr/>
        </p:nvCxnSpPr>
        <p:spPr>
          <a:xfrm>
            <a:off x="4297003" y="3705402"/>
            <a:ext cx="0" cy="411300"/>
          </a:xfrm>
          <a:prstGeom prst="straightConnector1">
            <a:avLst/>
          </a:prstGeom>
          <a:noFill/>
          <a:ln cap="flat" cmpd="sng" w="239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1"/>
          <p:cNvCxnSpPr>
            <a:stCxn id="86" idx="2"/>
            <a:endCxn id="88" idx="0"/>
          </p:cNvCxnSpPr>
          <p:nvPr/>
        </p:nvCxnSpPr>
        <p:spPr>
          <a:xfrm>
            <a:off x="7458131" y="3705402"/>
            <a:ext cx="0" cy="411300"/>
          </a:xfrm>
          <a:prstGeom prst="straightConnector1">
            <a:avLst/>
          </a:prstGeom>
          <a:noFill/>
          <a:ln cap="flat" cmpd="sng" w="239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1"/>
          <p:cNvCxnSpPr>
            <a:stCxn id="88" idx="2"/>
            <a:endCxn id="89" idx="0"/>
          </p:cNvCxnSpPr>
          <p:nvPr/>
        </p:nvCxnSpPr>
        <p:spPr>
          <a:xfrm>
            <a:off x="7458131" y="5004152"/>
            <a:ext cx="0" cy="356700"/>
          </a:xfrm>
          <a:prstGeom prst="straightConnector1">
            <a:avLst/>
          </a:prstGeom>
          <a:noFill/>
          <a:ln cap="flat" cmpd="sng" w="239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7" name="Google Shape;9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800" y="2774224"/>
            <a:ext cx="1133245" cy="97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2216" y="2744905"/>
            <a:ext cx="1040110" cy="1033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/>
          <p:nvPr>
            <p:ph idx="1" type="body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lang="en-US" sz="40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TDD 활용 예시</a:t>
            </a:r>
            <a:endParaRPr b="0" sz="4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Malgun Gothic"/>
              <a:buNone/>
            </a:pPr>
            <a:r>
              <a:rPr lang="en-US"/>
              <a:t>각 module 별 gTest 선개발</a:t>
            </a:r>
            <a:endParaRPr/>
          </a:p>
        </p:txBody>
      </p:sp>
      <p:sp>
        <p:nvSpPr>
          <p:cNvPr id="109" name="Google Shape;109;p13"/>
          <p:cNvSpPr txBox="1"/>
          <p:nvPr>
            <p:ph idx="1" type="body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719" lvl="0" marL="45720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lang="en-US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SSD / </a:t>
            </a:r>
            <a:r>
              <a:rPr lang="en-US">
                <a:solidFill>
                  <a:srgbClr val="000000"/>
                </a:solidFill>
              </a:rPr>
              <a:t>Shell의 </a:t>
            </a:r>
            <a:r>
              <a:rPr b="0" lang="en-US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명령어 단위</a:t>
            </a:r>
            <a:r>
              <a:rPr lang="en-US">
                <a:solidFill>
                  <a:srgbClr val="000000"/>
                </a:solidFill>
              </a:rPr>
              <a:t>를 TDD 기반으로 개발함.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719" lvl="0" marL="45720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테스트를 추가하면서 각 명령어의 interface를 미리 통합할 수 있었고, 기능 개발 시 혼돈이 적었음.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719" lvl="0" marL="45720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연동 테스트에서도 별 다른 에러 없이 통합이 되었고, 추가 기능 개발 시 시스템을 안정적으로 유지 할 수 있었음.</a:t>
            </a:r>
            <a:endParaRPr>
              <a:solidFill>
                <a:srgbClr val="000000"/>
              </a:solidFill>
            </a:endParaRPr>
          </a:p>
          <a:p>
            <a:pPr indent="-508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